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3"/>
  </p:notesMasterIdLst>
  <p:sldIdLst>
    <p:sldId id="256" r:id="rId2"/>
    <p:sldId id="261" r:id="rId3"/>
    <p:sldId id="266" r:id="rId4"/>
    <p:sldId id="272" r:id="rId5"/>
    <p:sldId id="271" r:id="rId6"/>
    <p:sldId id="269" r:id="rId7"/>
    <p:sldId id="258" r:id="rId8"/>
    <p:sldId id="274" r:id="rId9"/>
    <p:sldId id="315" r:id="rId10"/>
    <p:sldId id="277" r:id="rId11"/>
    <p:sldId id="278" r:id="rId12"/>
    <p:sldId id="279" r:id="rId13"/>
    <p:sldId id="280" r:id="rId14"/>
    <p:sldId id="281" r:id="rId15"/>
    <p:sldId id="259" r:id="rId16"/>
    <p:sldId id="270" r:id="rId17"/>
    <p:sldId id="282" r:id="rId18"/>
    <p:sldId id="283" r:id="rId19"/>
    <p:sldId id="305" r:id="rId20"/>
    <p:sldId id="306" r:id="rId21"/>
    <p:sldId id="263" r:id="rId22"/>
    <p:sldId id="290" r:id="rId23"/>
    <p:sldId id="289" r:id="rId24"/>
    <p:sldId id="287" r:id="rId25"/>
    <p:sldId id="293" r:id="rId26"/>
    <p:sldId id="292" r:id="rId27"/>
    <p:sldId id="294" r:id="rId28"/>
    <p:sldId id="296" r:id="rId29"/>
    <p:sldId id="297" r:id="rId30"/>
    <p:sldId id="300" r:id="rId31"/>
    <p:sldId id="317" r:id="rId32"/>
    <p:sldId id="301" r:id="rId33"/>
    <p:sldId id="303" r:id="rId34"/>
    <p:sldId id="304" r:id="rId35"/>
    <p:sldId id="307" r:id="rId36"/>
    <p:sldId id="267" r:id="rId37"/>
    <p:sldId id="308" r:id="rId38"/>
    <p:sldId id="310" r:id="rId39"/>
    <p:sldId id="311" r:id="rId40"/>
    <p:sldId id="313" r:id="rId41"/>
    <p:sldId id="31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2008" y="-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9614-739A-8A47-A9EB-A403B1BE72DA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B0222-BE7D-F841-8926-71D496730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has been called the best statistical</a:t>
            </a:r>
            <a:r>
              <a:rPr lang="en-US" baseline="0" dirty="0" smtClean="0"/>
              <a:t> drawing ever created.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B0222-BE7D-F841-8926-71D4967307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May 15,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May 15, 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justinjoque.com/visualization.php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pictureasportal.com/pages/resourc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github.com/astro-abby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029/2018JA02539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tro-abby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-hex.com/" TargetMode="External"/><Relationship Id="rId4" Type="http://schemas.openxmlformats.org/officeDocument/2006/relationships/hyperlink" Target="http://colorbrewer2.org/%23type=sequential&amp;scheme=BuPu&amp;n=3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s.susielu.com/viz-palett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lconierivisuals.com/" TargetMode="Externa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ers.brightcove.net/679256133001/NkgrDczuol_default/index.html?videoId=5373954480001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ensus.gov/foreign-trade/balance/c4120.html" TargetMode="Externa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4" Type="http://schemas.openxmlformats.org/officeDocument/2006/relationships/hyperlink" Target="https://github.com/astro-abby/data_vis_statistics_geoscien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tplotlib.org/1.2.1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7395"/>
            <a:ext cx="7848600" cy="1927225"/>
          </a:xfrm>
        </p:spPr>
        <p:txBody>
          <a:bodyPr/>
          <a:lstStyle/>
          <a:p>
            <a:r>
              <a:rPr lang="en-US" sz="3600" dirty="0" smtClean="0"/>
              <a:t>ICOS Big Data Camp</a:t>
            </a:r>
            <a:br>
              <a:rPr lang="en-US" sz="3600" dirty="0" smtClean="0"/>
            </a:br>
            <a:r>
              <a:rPr lang="en-US" sz="2800" dirty="0" smtClean="0"/>
              <a:t>visualization Basics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331200" cy="3352800"/>
          </a:xfrm>
        </p:spPr>
        <p:txBody>
          <a:bodyPr>
            <a:normAutofit fontScale="55000" lnSpcReduction="20000"/>
          </a:bodyPr>
          <a:lstStyle/>
          <a:p>
            <a:r>
              <a:rPr lang="en-US" sz="5900" i="1" dirty="0" smtClean="0"/>
              <a:t>Visualization Basics - From Chart to Art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200" dirty="0" smtClean="0"/>
              <a:t>General Resources </a:t>
            </a:r>
            <a:r>
              <a:rPr lang="mr-IN" sz="4200" dirty="0" smtClean="0"/>
              <a:t>–</a:t>
            </a:r>
            <a:r>
              <a:rPr lang="en-US" sz="42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Visual Strategies: A Practical Guide to Graphics and Engineers, Frankel and </a:t>
            </a:r>
            <a:r>
              <a:rPr lang="en-US" dirty="0" err="1" smtClean="0"/>
              <a:t>Depace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2012.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 Design Workbook: A Real World Guide to Using Color in Graphic </a:t>
            </a:r>
            <a:r>
              <a:rPr lang="en-US" dirty="0" smtClean="0"/>
              <a:t>Design, Sean Adams, 2008.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Milestones in the History of </a:t>
            </a:r>
            <a:r>
              <a:rPr lang="en-US" dirty="0" smtClean="0"/>
              <a:t> Thematic </a:t>
            </a:r>
            <a:r>
              <a:rPr lang="en-US" dirty="0"/>
              <a:t>Cartography, </a:t>
            </a:r>
            <a:r>
              <a:rPr lang="en-US" dirty="0" smtClean="0"/>
              <a:t>Statistical </a:t>
            </a:r>
            <a:r>
              <a:rPr lang="en-US" dirty="0"/>
              <a:t>Graphics, </a:t>
            </a:r>
            <a:r>
              <a:rPr lang="en-US" dirty="0" smtClean="0"/>
              <a:t>and </a:t>
            </a:r>
            <a:r>
              <a:rPr lang="en-US" dirty="0"/>
              <a:t>Data </a:t>
            </a:r>
            <a:r>
              <a:rPr lang="en-US" dirty="0" smtClean="0"/>
              <a:t>Visualization, Friendly &amp; Denis http</a:t>
            </a:r>
            <a:r>
              <a:rPr lang="en-US" dirty="0"/>
              <a:t>://</a:t>
            </a:r>
            <a:r>
              <a:rPr lang="en-US" dirty="0" err="1"/>
              <a:t>euclid.psych.yorku.ca</a:t>
            </a:r>
            <a:r>
              <a:rPr lang="en-US" dirty="0"/>
              <a:t>/SCS/Gallery/milestone/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Graphical Perception: Theory, Experimentation, </a:t>
            </a:r>
            <a:r>
              <a:rPr lang="en-US" dirty="0"/>
              <a:t>and Application to the Development </a:t>
            </a:r>
            <a:r>
              <a:rPr lang="en-US" dirty="0" smtClean="0"/>
              <a:t>of Graphical Methods. Cleveland &amp; McGill 1984.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Articles </a:t>
            </a:r>
            <a:r>
              <a:rPr lang="en-US" dirty="0"/>
              <a:t>found within </a:t>
            </a:r>
            <a:r>
              <a:rPr lang="en-US" dirty="0">
                <a:hlinkClick r:id="rId2"/>
              </a:rPr>
              <a:t>https://www.pictureasportal.com/pages/</a:t>
            </a:r>
            <a:r>
              <a:rPr lang="en-US" dirty="0" smtClean="0">
                <a:hlinkClick r:id="rId2"/>
              </a:rPr>
              <a:t>resources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mtClean="0"/>
              <a:t>Justin </a:t>
            </a:r>
            <a:r>
              <a:rPr lang="en-US" dirty="0" err="1" smtClean="0"/>
              <a:t>Joque</a:t>
            </a:r>
            <a:r>
              <a:rPr lang="en-US" dirty="0"/>
              <a:t> </a:t>
            </a:r>
            <a:r>
              <a:rPr lang="en-US" dirty="0" smtClean="0"/>
              <a:t>at </a:t>
            </a:r>
            <a:r>
              <a:rPr lang="en-US" dirty="0"/>
              <a:t>UM Library - </a:t>
            </a:r>
            <a:r>
              <a:rPr lang="en-US" dirty="0">
                <a:hlinkClick r:id="rId3"/>
              </a:rPr>
              <a:t>http://justinjoque.com/</a:t>
            </a:r>
            <a:r>
              <a:rPr lang="en-US" dirty="0" smtClean="0">
                <a:hlinkClick r:id="rId3"/>
              </a:rPr>
              <a:t>visualization.php</a:t>
            </a:r>
            <a:r>
              <a:rPr lang="en-US" dirty="0"/>
              <a:t>, https://</a:t>
            </a:r>
            <a:r>
              <a:rPr lang="en-US" dirty="0" err="1"/>
              <a:t>www.lib.umich.edu</a:t>
            </a:r>
            <a:r>
              <a:rPr lang="en-US" dirty="0"/>
              <a:t>/users/</a:t>
            </a:r>
            <a:r>
              <a:rPr lang="en-US" dirty="0" err="1"/>
              <a:t>joque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154" y="1871378"/>
            <a:ext cx="1139092" cy="1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2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9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/>
          <a:lstStyle/>
          <a:p>
            <a:r>
              <a:rPr lang="en-US" dirty="0"/>
              <a:t>This is a rather subjective question to ask people</a:t>
            </a:r>
            <a:r>
              <a:rPr lang="mr-IN" dirty="0"/>
              <a:t>…</a:t>
            </a:r>
            <a:r>
              <a:rPr lang="en-US" dirty="0"/>
              <a:t>what do YOU think? </a:t>
            </a:r>
          </a:p>
          <a:p>
            <a:pPr lvl="1"/>
            <a:r>
              <a:rPr lang="en-US" dirty="0" smtClean="0"/>
              <a:t>Does color matter? </a:t>
            </a:r>
          </a:p>
          <a:p>
            <a:pPr lvl="1"/>
            <a:r>
              <a:rPr lang="en-US" dirty="0" smtClean="0"/>
              <a:t>What colors are best?</a:t>
            </a:r>
          </a:p>
          <a:p>
            <a:pPr lvl="1"/>
            <a:r>
              <a:rPr lang="en-US" dirty="0" smtClean="0"/>
              <a:t>Is 3D better than 2D?</a:t>
            </a:r>
          </a:p>
          <a:p>
            <a:pPr lvl="1"/>
            <a:r>
              <a:rPr lang="en-US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constitutes a “good visualization”?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812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This is a rather subjective question to ask people</a:t>
            </a:r>
            <a:r>
              <a:rPr lang="mr-IN" sz="2800" dirty="0"/>
              <a:t>…</a:t>
            </a:r>
            <a:r>
              <a:rPr lang="en-US" sz="2800" dirty="0"/>
              <a:t>what do YOU think? </a:t>
            </a:r>
          </a:p>
          <a:p>
            <a:pPr lvl="1"/>
            <a:r>
              <a:rPr lang="en-US" sz="2200" dirty="0" smtClean="0"/>
              <a:t>Does color matter? </a:t>
            </a:r>
          </a:p>
          <a:p>
            <a:pPr lvl="1"/>
            <a:r>
              <a:rPr lang="en-US" sz="2200" dirty="0" smtClean="0"/>
              <a:t>What colors are best?</a:t>
            </a:r>
          </a:p>
          <a:p>
            <a:pPr lvl="1"/>
            <a:r>
              <a:rPr lang="en-US" sz="2200" dirty="0" smtClean="0"/>
              <a:t>Is 3D better than 2D?</a:t>
            </a:r>
          </a:p>
          <a:p>
            <a:pPr lvl="1"/>
            <a:r>
              <a:rPr lang="en-US" sz="2200" dirty="0" smtClean="0"/>
              <a:t>What about interactive graphics? Are those better?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What it all comes down to is: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who is your audience and what point are you trying to make</a:t>
            </a:r>
          </a:p>
          <a:p>
            <a:pPr marL="274320" lvl="1" indent="0">
              <a:buNone/>
            </a:pPr>
            <a:endParaRPr lang="en-US" sz="2800" dirty="0">
              <a:solidFill>
                <a:srgbClr val="C63D2E"/>
              </a:solidFill>
            </a:endParaRP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As you make your graphics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ask yourself the following questions</a:t>
            </a:r>
            <a:r>
              <a:rPr lang="mr-IN" sz="2800" dirty="0" smtClean="0">
                <a:solidFill>
                  <a:srgbClr val="C63D2E"/>
                </a:solidFill>
              </a:rPr>
              <a:t>…</a:t>
            </a:r>
            <a:endParaRPr lang="en-US" sz="2800" dirty="0" smtClean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7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1) Is the graphic explanatory or exploratory? </a:t>
            </a:r>
          </a:p>
          <a:p>
            <a:endParaRPr lang="en-US" dirty="0" smtClean="0"/>
          </a:p>
          <a:p>
            <a:pPr lvl="1"/>
            <a:r>
              <a:rPr lang="en-US" sz="2400" b="1" dirty="0" smtClean="0"/>
              <a:t>Explanatory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trying to make a point, ask yourself what is the point you are trying to make?</a:t>
            </a:r>
          </a:p>
          <a:p>
            <a:pPr lvl="1"/>
            <a:r>
              <a:rPr lang="en-US" sz="2400" b="1" dirty="0" smtClean="0"/>
              <a:t>Exploratory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you are inviting the viewer to explore the dataset, make their own inferences</a:t>
            </a:r>
          </a:p>
          <a:p>
            <a:pPr lvl="1"/>
            <a:endParaRPr lang="en-US" dirty="0" smtClean="0"/>
          </a:p>
          <a:p>
            <a:pPr marL="274320" lvl="1" indent="0">
              <a:buNone/>
            </a:pPr>
            <a:r>
              <a:rPr lang="en-US" sz="2800" dirty="0">
                <a:solidFill>
                  <a:srgbClr val="C63D2E"/>
                </a:solidFill>
              </a:rPr>
              <a:t>O</a:t>
            </a:r>
            <a:r>
              <a:rPr lang="en-US" sz="2800" dirty="0" smtClean="0">
                <a:solidFill>
                  <a:srgbClr val="C63D2E"/>
                </a:solidFill>
              </a:rPr>
              <a:t>ften the very first graphics you make in your work and research will be exploratory and then you finalize into an explanatory graphic.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21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How will the graphic be used?</a:t>
            </a:r>
          </a:p>
          <a:p>
            <a:endParaRPr lang="en-US" dirty="0" smtClean="0"/>
          </a:p>
          <a:p>
            <a:pPr lvl="1"/>
            <a:r>
              <a:rPr lang="en-US" sz="2400" dirty="0" smtClean="0"/>
              <a:t>In an oral presentation you want something understood without much staring at the data </a:t>
            </a:r>
            <a:r>
              <a:rPr lang="mr-IN" sz="2400" dirty="0" smtClean="0"/>
              <a:t>–</a:t>
            </a:r>
            <a:r>
              <a:rPr lang="en-US" sz="2400" dirty="0" smtClean="0"/>
              <a:t> simplicity is best in this case</a:t>
            </a:r>
          </a:p>
          <a:p>
            <a:pPr lvl="1"/>
            <a:r>
              <a:rPr lang="en-US" sz="2400" dirty="0" smtClean="0"/>
              <a:t>In a paper or a written document </a:t>
            </a:r>
            <a:r>
              <a:rPr lang="mr-IN" sz="2400" dirty="0" smtClean="0"/>
              <a:t>–</a:t>
            </a:r>
            <a:r>
              <a:rPr lang="en-US" sz="2400" dirty="0" smtClean="0"/>
              <a:t> perhaps more detail that invites the viewer to explore is better.</a:t>
            </a:r>
          </a:p>
          <a:p>
            <a:pPr lvl="1"/>
            <a:endParaRPr lang="en-US" dirty="0"/>
          </a:p>
          <a:p>
            <a:pPr lvl="1"/>
            <a:endParaRPr lang="en-US" sz="2400" dirty="0" smtClean="0"/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Above all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know you audience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r>
              <a:rPr lang="en-US" sz="2800" dirty="0" smtClean="0">
                <a:solidFill>
                  <a:srgbClr val="C63D2E"/>
                </a:solidFill>
              </a:rPr>
              <a:t> what can you take for granted they know, what might they need as explanation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586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Step Making a Visualization </a:t>
            </a:r>
            <a:r>
              <a:rPr lang="mr-IN" dirty="0" smtClean="0"/>
              <a:t>–</a:t>
            </a:r>
            <a:r>
              <a:rPr lang="en-US" dirty="0" smtClean="0"/>
              <a:t> Ask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3) What is the first thing you want the audience to see? </a:t>
            </a:r>
          </a:p>
          <a:p>
            <a:endParaRPr lang="en-US" sz="2800" dirty="0" smtClean="0"/>
          </a:p>
          <a:p>
            <a:pPr lvl="1"/>
            <a:r>
              <a:rPr lang="en-US" sz="2400" dirty="0" smtClean="0"/>
              <a:t>All graphics have a “flow” to them. Most audiences are familiar with bar charts, line plots </a:t>
            </a:r>
            <a:r>
              <a:rPr lang="en-US" sz="2400" dirty="0" err="1" smtClean="0"/>
              <a:t>etc</a:t>
            </a:r>
            <a:r>
              <a:rPr lang="en-US" sz="2400" dirty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if you want to get creative try to make the viewer know where to look and what the message should be</a:t>
            </a:r>
          </a:p>
          <a:p>
            <a:pPr lvl="2"/>
            <a:r>
              <a:rPr lang="en-US" sz="2400" dirty="0" smtClean="0"/>
              <a:t>You can use annotation, lines etc.</a:t>
            </a:r>
          </a:p>
          <a:p>
            <a:pPr lvl="2"/>
            <a:r>
              <a:rPr lang="en-US" sz="2400" dirty="0" smtClean="0"/>
              <a:t>Just try to keep it simple.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 smtClean="0"/>
              <a:t>For example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2"/>
            <a:endParaRPr lang="en-US" sz="2000" dirty="0"/>
          </a:p>
          <a:p>
            <a:pPr lvl="2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235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88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6500"/>
            <a:ext cx="7643401" cy="5682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984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Information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923"/>
            <a:ext cx="8686800" cy="511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can we: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1) convey our data most informatively </a:t>
            </a:r>
            <a:r>
              <a:rPr lang="en-US" i="1" u="sng" dirty="0" smtClean="0">
                <a:solidFill>
                  <a:srgbClr val="C63D2E"/>
                </a:solidFill>
              </a:rPr>
              <a:t>(accuracy)</a:t>
            </a:r>
            <a:r>
              <a:rPr lang="en-US" i="1" dirty="0" smtClean="0">
                <a:solidFill>
                  <a:srgbClr val="C63D2E"/>
                </a:solidFill>
              </a:rPr>
              <a:t>?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63D2E"/>
                </a:solidFill>
              </a:rPr>
              <a:t>	</a:t>
            </a:r>
            <a:r>
              <a:rPr lang="en-US" i="1" dirty="0" smtClean="0">
                <a:solidFill>
                  <a:srgbClr val="C63D2E"/>
                </a:solidFill>
              </a:rPr>
              <a:t>and</a:t>
            </a:r>
            <a:r>
              <a:rPr lang="mr-IN" i="1" dirty="0" smtClean="0">
                <a:solidFill>
                  <a:srgbClr val="C63D2E"/>
                </a:solidFill>
              </a:rPr>
              <a:t>…</a:t>
            </a:r>
            <a:r>
              <a:rPr lang="en-US" i="1" dirty="0" smtClean="0">
                <a:solidFill>
                  <a:srgbClr val="C63D2E"/>
                </a:solidFill>
              </a:rPr>
              <a:t>use the tools we have (In Python!), to</a:t>
            </a:r>
          </a:p>
          <a:p>
            <a:pPr marL="0" indent="0">
              <a:buNone/>
            </a:pPr>
            <a:endParaRPr lang="en-US" i="1" dirty="0" smtClean="0">
              <a:solidFill>
                <a:srgbClr val="C63D2E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C63D2E"/>
                </a:solidFill>
              </a:rPr>
              <a:t>2) create interesting and approachable graphics </a:t>
            </a:r>
            <a:r>
              <a:rPr lang="en-US" i="1" u="sng" dirty="0" smtClean="0">
                <a:solidFill>
                  <a:srgbClr val="C63D2E"/>
                </a:solidFill>
              </a:rPr>
              <a:t>(aesthetics)</a:t>
            </a:r>
            <a:r>
              <a:rPr lang="en-US" i="1" dirty="0" smtClean="0">
                <a:solidFill>
                  <a:srgbClr val="C63D2E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471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accentuating communication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74997"/>
            <a:ext cx="7520104" cy="558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434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you have an idea of what you want to present and to whom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Consider the following steps and design elements</a:t>
            </a:r>
            <a:endParaRPr lang="en-US" i="1" dirty="0"/>
          </a:p>
          <a:p>
            <a:r>
              <a:rPr lang="en-US" dirty="0" smtClean="0">
                <a:solidFill>
                  <a:srgbClr val="C63D2E"/>
                </a:solidFill>
              </a:rPr>
              <a:t>Compose 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Organizing elements, defining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Abstract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Define and represent the meaning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Color (my personal favorite)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Chose your colors to highlight relationships, label, attract or downplay interest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Layer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</a:rPr>
              <a:t>Overlap multiple objects to create relationships</a:t>
            </a:r>
          </a:p>
          <a:p>
            <a:r>
              <a:rPr lang="en-US" dirty="0" smtClean="0">
                <a:solidFill>
                  <a:srgbClr val="C63D2E"/>
                </a:solidFill>
              </a:rPr>
              <a:t>Refine</a:t>
            </a:r>
          </a:p>
          <a:p>
            <a:pPr lvl="1"/>
            <a:r>
              <a:rPr lang="en-US" dirty="0" smtClean="0"/>
              <a:t>Edit and simplify to the most direct communication possible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298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" y="1553453"/>
            <a:ext cx="4302858" cy="5156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3740" y="2243876"/>
            <a:ext cx="4377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This is an example of data we are going to use (THURSDAY) in Python </a:t>
            </a:r>
            <a:endParaRPr lang="en-US" sz="2000" dirty="0">
              <a:solidFill>
                <a:srgbClr val="C63D2E"/>
              </a:solidFill>
            </a:endParaRPr>
          </a:p>
          <a:p>
            <a:endParaRPr lang="en-US" sz="20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We merged this axis, to make them more comparable for the reader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While these data are of different TYPE (one is time dependent, one is not) so we keep them separate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3"/>
              </a:rPr>
              <a:t>https://github.com/astro-abby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38" y="452676"/>
            <a:ext cx="932894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1 </a:t>
            </a:r>
            <a:r>
              <a:rPr lang="mr-IN" dirty="0" smtClean="0"/>
              <a:t>–</a:t>
            </a:r>
            <a:r>
              <a:rPr lang="en-US" dirty="0" smtClean="0"/>
              <a:t> Composition </a:t>
            </a:r>
            <a:r>
              <a:rPr lang="mr-IN" dirty="0" smtClean="0"/>
              <a:t>–</a:t>
            </a:r>
            <a:r>
              <a:rPr lang="en-US" dirty="0" smtClean="0"/>
              <a:t> how your figure “flows” </a:t>
            </a:r>
            <a:r>
              <a:rPr lang="en-US" sz="3100" i="1" dirty="0" smtClean="0">
                <a:solidFill>
                  <a:srgbClr val="292934"/>
                </a:solidFill>
              </a:rPr>
              <a:t>What relationships are you highlighting?</a:t>
            </a:r>
            <a:endParaRPr lang="en-US" sz="3100" i="1" dirty="0">
              <a:solidFill>
                <a:srgbClr val="29293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280" y="1443276"/>
            <a:ext cx="4844508" cy="48445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166136" y="2021954"/>
            <a:ext cx="3686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have</a:t>
            </a:r>
            <a:r>
              <a:rPr lang="en-US" dirty="0"/>
              <a:t> </a:t>
            </a:r>
            <a:r>
              <a:rPr lang="en-US" dirty="0" smtClean="0"/>
              <a:t>a single figure display a flow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 relational diagram, made with a program called </a:t>
            </a:r>
            <a:r>
              <a:rPr lang="en-US" dirty="0" err="1" smtClean="0"/>
              <a:t>Circos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here the flow is first circular then across as designated by the connection lines.</a:t>
            </a:r>
          </a:p>
          <a:p>
            <a:endParaRPr lang="en-US" dirty="0"/>
          </a:p>
          <a:p>
            <a:r>
              <a:rPr lang="en-US" dirty="0" smtClean="0"/>
              <a:t>Source: </a:t>
            </a:r>
            <a:r>
              <a:rPr lang="en-US" dirty="0" smtClean="0">
                <a:hlinkClick r:id="rId2"/>
              </a:rPr>
              <a:t>Azari et al., 2018.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965075" y="6550223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188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2" y="7327"/>
            <a:ext cx="4151923" cy="6850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309" y="6396335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Adapted from Cleveland &amp; McGill </a:t>
            </a:r>
            <a:r>
              <a:rPr lang="mr-IN" sz="1200" dirty="0" smtClean="0"/>
              <a:t>–</a:t>
            </a:r>
            <a:r>
              <a:rPr lang="en-US" sz="1200" dirty="0" smtClean="0"/>
              <a:t> From 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www.gabrielaplucinska.com</a:t>
            </a:r>
            <a:r>
              <a:rPr lang="en-US" sz="1200" dirty="0"/>
              <a:t>/blog/2017/8/7/pie-</a:t>
            </a:r>
            <a:r>
              <a:rPr lang="en-US" sz="1200" dirty="0" smtClean="0"/>
              <a:t>charts  </a:t>
            </a:r>
            <a:endParaRPr lang="en-US" sz="12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07679" y="1196304"/>
            <a:ext cx="45363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2 </a:t>
            </a:r>
            <a:r>
              <a:rPr lang="mr-IN" dirty="0" smtClean="0"/>
              <a:t>–</a:t>
            </a:r>
            <a:r>
              <a:rPr lang="en-US" dirty="0" smtClean="0"/>
              <a:t> Abstract</a:t>
            </a:r>
            <a:br>
              <a:rPr lang="en-US" dirty="0" smtClean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 smtClean="0">
                <a:solidFill>
                  <a:srgbClr val="292934"/>
                </a:solidFill>
              </a:rPr>
              <a:t>What type of abstraction is supposed to represent your data? Define and representation.</a:t>
            </a:r>
            <a:endParaRPr lang="en-US" sz="3100" dirty="0">
              <a:solidFill>
                <a:srgbClr val="2929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3342" y="4650561"/>
            <a:ext cx="421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Some general guidelines from hallmark graphics study on accuracy perception by Cleveland &amp; McGill 1984</a:t>
            </a:r>
          </a:p>
        </p:txBody>
      </p:sp>
    </p:spTree>
    <p:extLst>
      <p:ext uri="{BB962C8B-B14F-4D97-AF65-F5344CB8AC3E}">
        <p14:creationId xmlns:p14="http://schemas.microsoft.com/office/powerpoint/2010/main" val="3160895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82688" y="2640937"/>
            <a:ext cx="247349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 2 </a:t>
            </a:r>
            <a:r>
              <a:rPr lang="mr-IN" dirty="0"/>
              <a:t>–</a:t>
            </a:r>
            <a:r>
              <a:rPr lang="en-US" dirty="0"/>
              <a:t> Abstract</a:t>
            </a:r>
            <a:r>
              <a:rPr lang="en-US" sz="2700" dirty="0"/>
              <a:t/>
            </a:r>
            <a:br>
              <a:rPr lang="en-US" sz="2700" dirty="0"/>
            </a:br>
            <a:r>
              <a:rPr lang="en-US" sz="2700" dirty="0" smtClean="0">
                <a:solidFill>
                  <a:srgbClr val="292934"/>
                </a:solidFill>
              </a:rPr>
              <a:t>You can get rather creative here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for example </a:t>
            </a:r>
            <a:r>
              <a:rPr lang="mr-IN" sz="2700" dirty="0" smtClean="0">
                <a:solidFill>
                  <a:srgbClr val="292934"/>
                </a:solidFill>
              </a:rPr>
              <a:t>–</a:t>
            </a:r>
            <a:r>
              <a:rPr lang="en-US" sz="2700" dirty="0" smtClean="0">
                <a:solidFill>
                  <a:srgbClr val="292934"/>
                </a:solidFill>
              </a:rPr>
              <a:t> </a:t>
            </a:r>
            <a:br>
              <a:rPr lang="en-US" sz="2700" dirty="0" smtClean="0">
                <a:solidFill>
                  <a:srgbClr val="292934"/>
                </a:solidFill>
              </a:rPr>
            </a:br>
            <a:r>
              <a:rPr lang="en-US" sz="2700" dirty="0">
                <a:solidFill>
                  <a:srgbClr val="292934"/>
                </a:solidFill>
              </a:rPr>
              <a:t/>
            </a:r>
            <a:br>
              <a:rPr lang="en-US" sz="2700" dirty="0">
                <a:solidFill>
                  <a:srgbClr val="292934"/>
                </a:solidFill>
              </a:rPr>
            </a:br>
            <a:r>
              <a:rPr lang="en-US" sz="2700" dirty="0" smtClean="0">
                <a:solidFill>
                  <a:srgbClr val="292934"/>
                </a:solidFill>
              </a:rPr>
              <a:t>This chart is creating a new style of abstraction to communicate “brain drain” between 16 countries</a:t>
            </a:r>
            <a:endParaRPr lang="en-US" sz="2700" dirty="0">
              <a:solidFill>
                <a:srgbClr val="2929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" y="147949"/>
            <a:ext cx="6710052" cy="6710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5018" y="6048713"/>
            <a:ext cx="2535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The global Brain Drain — </a:t>
            </a:r>
            <a:r>
              <a:rPr lang="en-US" sz="1200" dirty="0" err="1"/>
              <a:t>Accurat</a:t>
            </a:r>
            <a:r>
              <a:rPr lang="en-US" sz="1200" dirty="0"/>
              <a:t> for La </a:t>
            </a:r>
            <a:r>
              <a:rPr lang="en-US" sz="1200" dirty="0" err="1"/>
              <a:t>Lettura</a:t>
            </a:r>
            <a:r>
              <a:rPr lang="en-US" sz="1200" dirty="0"/>
              <a:t>, </a:t>
            </a:r>
            <a:r>
              <a:rPr lang="en-US" sz="1200" dirty="0" err="1"/>
              <a:t>Corriere</a:t>
            </a:r>
            <a:r>
              <a:rPr lang="en-US" sz="1200" dirty="0"/>
              <a:t> </a:t>
            </a:r>
            <a:r>
              <a:rPr lang="en-US" sz="1200" dirty="0" err="1"/>
              <a:t>della</a:t>
            </a:r>
            <a:r>
              <a:rPr lang="en-US" sz="1200" dirty="0"/>
              <a:t> Sera 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2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10490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Use color to highlight, to show relationships, to indicate values</a:t>
            </a:r>
            <a:r>
              <a:rPr lang="en-US" sz="3100" dirty="0">
                <a:solidFill>
                  <a:srgbClr val="292934"/>
                </a:solidFill>
              </a:rPr>
              <a:t/>
            </a:r>
            <a:br>
              <a:rPr lang="en-US" sz="3100" dirty="0">
                <a:solidFill>
                  <a:srgbClr val="292934"/>
                </a:solidFill>
              </a:rPr>
            </a:br>
            <a:r>
              <a:rPr lang="en-US" sz="2700" i="1" dirty="0" smtClean="0">
                <a:solidFill>
                  <a:srgbClr val="C63D2E"/>
                </a:solidFill>
              </a:rPr>
              <a:t>“colors </a:t>
            </a:r>
            <a:r>
              <a:rPr lang="en-US" sz="2700" i="1" dirty="0">
                <a:solidFill>
                  <a:srgbClr val="C63D2E"/>
                </a:solidFill>
              </a:rPr>
              <a:t>are the mother tongue of the </a:t>
            </a:r>
            <a:r>
              <a:rPr lang="en-US" sz="2700" i="1" dirty="0" smtClean="0">
                <a:solidFill>
                  <a:srgbClr val="C63D2E"/>
                </a:solidFill>
              </a:rPr>
              <a:t>subconscious” </a:t>
            </a:r>
            <a:r>
              <a:rPr lang="mr-IN" sz="2700" i="1" dirty="0" smtClean="0">
                <a:solidFill>
                  <a:srgbClr val="C63D2E"/>
                </a:solidFill>
              </a:rPr>
              <a:t>–</a:t>
            </a:r>
            <a:r>
              <a:rPr lang="en-US" sz="2700" i="1" dirty="0" smtClean="0">
                <a:solidFill>
                  <a:srgbClr val="C63D2E"/>
                </a:solidFill>
              </a:rPr>
              <a:t> Carl Jung</a:t>
            </a:r>
            <a:br>
              <a:rPr lang="en-US" sz="2700" i="1" dirty="0" smtClean="0">
                <a:solidFill>
                  <a:srgbClr val="C63D2E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40" y="2391824"/>
            <a:ext cx="2909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spend a lot of our time with colors in making visualizations</a:t>
            </a:r>
          </a:p>
          <a:p>
            <a:endParaRPr lang="en-US" sz="2400" dirty="0"/>
          </a:p>
          <a:p>
            <a:r>
              <a:rPr lang="en-US" sz="2400" dirty="0" smtClean="0"/>
              <a:t>Here we tied together two times periods by signifying color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>
                <a:hlinkClick r:id="rId2"/>
              </a:rPr>
              <a:t>https://github.com/astro-abby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48958" y="2057836"/>
            <a:ext cx="5313091" cy="48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07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55377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93189" y="1569034"/>
            <a:ext cx="45249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63D2E"/>
                </a:solidFill>
              </a:rPr>
              <a:t>Consider Conveying Information Or Meaning By Color Choice </a:t>
            </a:r>
            <a:r>
              <a:rPr lang="mr-IN" sz="2800" dirty="0" smtClean="0">
                <a:solidFill>
                  <a:srgbClr val="C63D2E"/>
                </a:solidFill>
              </a:rPr>
              <a:t>–</a:t>
            </a:r>
            <a:endParaRPr lang="en-US" sz="28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Red usually will highlight something extreme or something “hot”, blue is more “sedate”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 if you are graphing a location - green is good for land, blue for ocean </a:t>
            </a:r>
            <a:r>
              <a:rPr lang="en-US" dirty="0" err="1" smtClean="0"/>
              <a:t>etc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461" y="1569034"/>
            <a:ext cx="3174715" cy="47620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79330" y="6404666"/>
            <a:ext cx="2495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Old Guitarist </a:t>
            </a:r>
            <a:r>
              <a:rPr lang="mr-IN" sz="1400" dirty="0" smtClean="0"/>
              <a:t>–</a:t>
            </a:r>
            <a:r>
              <a:rPr lang="en-US" sz="1400" dirty="0" smtClean="0"/>
              <a:t> Pablo Picasso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4876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7" y="1359441"/>
            <a:ext cx="430205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Once you choose a color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create color harmony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 smtClean="0"/>
              <a:t>Suggestions for building a color palette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Choose a </a:t>
            </a:r>
            <a:r>
              <a:rPr lang="en-US" sz="2400" b="1" dirty="0" smtClean="0"/>
              <a:t>primary color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and then accent </a:t>
            </a:r>
            <a:r>
              <a:rPr lang="en-US" sz="2400" dirty="0" smtClean="0"/>
              <a:t>around it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 not overload on colors, usually </a:t>
            </a:r>
            <a:r>
              <a:rPr lang="en-US" sz="2400" b="1" dirty="0" smtClean="0"/>
              <a:t>5 or less is good </a:t>
            </a:r>
            <a:r>
              <a:rPr lang="en-US" sz="2400" dirty="0" smtClean="0"/>
              <a:t>enough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Play around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what looks good?</a:t>
            </a:r>
            <a:r>
              <a:rPr lang="en-US" sz="2400" dirty="0" smtClean="0"/>
              <a:t> What accentuates difference?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117" y="1384099"/>
            <a:ext cx="4899901" cy="45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49110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1359441"/>
            <a:ext cx="89950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Example of color choice in action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these are classic pallets to put together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you can find more of course online 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61" y="2127443"/>
            <a:ext cx="8422174" cy="44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70353"/>
            <a:ext cx="900837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beginning of a more familiar statistical data visualization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247"/>
            <a:ext cx="8229600" cy="5319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 the beginning of modern statistics &amp; probability theory in (late 1700s </a:t>
            </a:r>
            <a:r>
              <a:rPr lang="mr-IN" dirty="0" smtClean="0"/>
              <a:t>–</a:t>
            </a:r>
            <a:r>
              <a:rPr lang="en-US" dirty="0" smtClean="0"/>
              <a:t> 1900s) came a surge of info-graphics and visualizations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Let’s take a look at some of these early charts together </a:t>
            </a:r>
            <a:r>
              <a:rPr lang="mr-IN" dirty="0" smtClean="0"/>
              <a:t>–</a:t>
            </a:r>
            <a:r>
              <a:rPr lang="en-US" dirty="0" smtClean="0"/>
              <a:t> split into small </a:t>
            </a:r>
            <a:r>
              <a:rPr lang="en-US" dirty="0" smtClean="0"/>
              <a:t>groups around </a:t>
            </a:r>
            <a:r>
              <a:rPr lang="en-US" dirty="0" smtClean="0"/>
              <a:t>the papers handed out - </a:t>
            </a:r>
          </a:p>
          <a:p>
            <a:pPr marL="0" indent="0">
              <a:buNone/>
            </a:pPr>
            <a:endParaRPr lang="en-US" dirty="0"/>
          </a:p>
          <a:p>
            <a:pPr marL="731520" lvl="1" indent="-457200">
              <a:buAutoNum type="arabicParenR"/>
            </a:pPr>
            <a:r>
              <a:rPr lang="en-US" sz="2800" dirty="0" smtClean="0"/>
              <a:t>What these graphics are conveying (best guess)?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you find familiar about them / unfamiliar?</a:t>
            </a:r>
          </a:p>
          <a:p>
            <a:pPr marL="731520" lvl="1" indent="-457200">
              <a:buAutoNum type="arabicParenR"/>
            </a:pPr>
            <a:r>
              <a:rPr lang="en-US" sz="2800" dirty="0" smtClean="0"/>
              <a:t>What do you find confusing, what do you find interesting?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243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229" y="800355"/>
            <a:ext cx="5300095" cy="53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800355"/>
            <a:ext cx="406779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3 </a:t>
            </a:r>
            <a:r>
              <a:rPr lang="mr-IN" dirty="0" smtClean="0"/>
              <a:t>–</a:t>
            </a:r>
            <a:r>
              <a:rPr lang="en-US" dirty="0" smtClean="0"/>
              <a:t> Color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Some </a:t>
            </a:r>
            <a:r>
              <a:rPr lang="en-US" dirty="0">
                <a:solidFill>
                  <a:schemeClr val="tx1"/>
                </a:solidFill>
              </a:rPr>
              <a:t>guidelines  </a:t>
            </a:r>
            <a:r>
              <a:rPr lang="en-US" dirty="0" smtClean="0">
                <a:solidFill>
                  <a:schemeClr val="tx1"/>
                </a:solidFill>
              </a:rPr>
              <a:t>of color in design</a:t>
            </a:r>
            <a:r>
              <a:rPr lang="en-US" sz="2700" i="1" dirty="0">
                <a:solidFill>
                  <a:schemeClr val="tx1"/>
                </a:solidFill>
              </a:rPr>
              <a:t/>
            </a:r>
            <a:br>
              <a:rPr lang="en-US" sz="2700" i="1" dirty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48958" y="2382747"/>
            <a:ext cx="374427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C63D2E"/>
                </a:solidFill>
              </a:rPr>
              <a:t>Good colors to </a:t>
            </a:r>
            <a:r>
              <a:rPr lang="en-US" sz="2400" i="1" dirty="0" smtClean="0">
                <a:solidFill>
                  <a:srgbClr val="C63D2E"/>
                </a:solidFill>
              </a:rPr>
              <a:t>avoid</a:t>
            </a:r>
            <a:r>
              <a:rPr lang="en-US" sz="2400" dirty="0" smtClean="0">
                <a:solidFill>
                  <a:srgbClr val="C63D2E"/>
                </a:solidFill>
              </a:rPr>
              <a:t>:</a:t>
            </a:r>
            <a:endParaRPr lang="en-US" sz="2400" dirty="0">
              <a:solidFill>
                <a:srgbClr val="C63D2E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Red &amp; Green in combo</a:t>
            </a:r>
          </a:p>
          <a:p>
            <a:endParaRPr lang="en-US" sz="2400" dirty="0">
              <a:solidFill>
                <a:srgbClr val="292934"/>
              </a:solidFill>
            </a:endParaRPr>
          </a:p>
          <a:p>
            <a:r>
              <a:rPr lang="en-US" sz="2400" dirty="0" smtClean="0">
                <a:solidFill>
                  <a:srgbClr val="292934"/>
                </a:solidFill>
              </a:rPr>
              <a:t>Resource: You can get “hex codes” and palettes from a variety of websites </a:t>
            </a:r>
            <a:r>
              <a:rPr lang="mr-IN" sz="2400" dirty="0" smtClean="0">
                <a:solidFill>
                  <a:srgbClr val="292934"/>
                </a:solidFill>
              </a:rPr>
              <a:t>–</a:t>
            </a:r>
            <a:r>
              <a:rPr lang="en-US" sz="2400" dirty="0" smtClean="0">
                <a:solidFill>
                  <a:srgbClr val="292934"/>
                </a:solidFill>
              </a:rPr>
              <a:t> my favorites </a:t>
            </a:r>
            <a:r>
              <a:rPr lang="en-US" sz="2400" dirty="0" smtClean="0">
                <a:solidFill>
                  <a:srgbClr val="292934"/>
                </a:solidFill>
                <a:hlinkClick r:id="rId2"/>
              </a:rPr>
              <a:t>[1]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3"/>
              </a:rPr>
              <a:t>[2]</a:t>
            </a:r>
            <a:r>
              <a:rPr lang="en-US" sz="2400" dirty="0" smtClean="0">
                <a:solidFill>
                  <a:srgbClr val="292934"/>
                </a:solidFill>
              </a:rPr>
              <a:t>, </a:t>
            </a:r>
            <a:r>
              <a:rPr lang="en-US" sz="2400" dirty="0" smtClean="0">
                <a:solidFill>
                  <a:srgbClr val="292934"/>
                </a:solidFill>
                <a:hlinkClick r:id="rId4"/>
              </a:rPr>
              <a:t>[3]</a:t>
            </a:r>
            <a:endParaRPr lang="en-US" sz="2400" dirty="0" smtClean="0">
              <a:solidFill>
                <a:srgbClr val="292934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325" y="1319202"/>
            <a:ext cx="5622335" cy="404501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8266" y="3932947"/>
            <a:ext cx="3144069" cy="2108257"/>
          </a:xfrm>
          <a:prstGeom prst="straightConnector1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93229" y="5671872"/>
            <a:ext cx="396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projects.susielu.com</a:t>
            </a:r>
            <a:r>
              <a:rPr lang="en-US" dirty="0"/>
              <a:t>/</a:t>
            </a:r>
            <a:r>
              <a:rPr lang="en-US" dirty="0" err="1"/>
              <a:t>viz</a:t>
            </a:r>
            <a:r>
              <a:rPr lang="en-US" dirty="0"/>
              <a:t>-palette</a:t>
            </a:r>
          </a:p>
        </p:txBody>
      </p:sp>
    </p:spTree>
    <p:extLst>
      <p:ext uri="{BB962C8B-B14F-4D97-AF65-F5344CB8AC3E}">
        <p14:creationId xmlns:p14="http://schemas.microsoft.com/office/powerpoint/2010/main" val="310650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9906"/>
            <a:ext cx="1837123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 Color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/>
                </a:solidFill>
              </a:rPr>
              <a:t>Some guidelines of color in design</a:t>
            </a:r>
            <a:r>
              <a:rPr lang="en-US" sz="2000" i="1" dirty="0">
                <a:solidFill>
                  <a:schemeClr val="tx1"/>
                </a:solidFill>
              </a:rPr>
              <a:t/>
            </a:r>
            <a:br>
              <a:rPr lang="en-US" sz="2000" i="1" dirty="0">
                <a:solidFill>
                  <a:schemeClr val="tx1"/>
                </a:solidFill>
              </a:rPr>
            </a:br>
            <a:r>
              <a:rPr lang="en-US" sz="2700" i="1" dirty="0" smtClean="0">
                <a:solidFill>
                  <a:schemeClr val="tx1"/>
                </a:solidFill>
              </a:rPr>
              <a:t/>
            </a:r>
            <a:br>
              <a:rPr lang="en-US" sz="2700" i="1" dirty="0" smtClean="0">
                <a:solidFill>
                  <a:schemeClr val="tx1"/>
                </a:solidFill>
              </a:rPr>
            </a:br>
            <a:endParaRPr lang="en-US" sz="2700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6310" y="6514155"/>
            <a:ext cx="2091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Adams, 2008.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221118"/>
            <a:ext cx="210837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63D2E"/>
                </a:solidFill>
              </a:rPr>
              <a:t>People see colors differently </a:t>
            </a:r>
          </a:p>
          <a:p>
            <a:endParaRPr lang="en-US" sz="2400" u="sng" dirty="0">
              <a:solidFill>
                <a:srgbClr val="C63D2E"/>
              </a:solidFill>
            </a:endParaRPr>
          </a:p>
          <a:p>
            <a:r>
              <a:rPr lang="en-US" sz="2400" u="sng" dirty="0" smtClean="0">
                <a:solidFill>
                  <a:srgbClr val="C63D2E"/>
                </a:solidFill>
              </a:rPr>
              <a:t>Try to vary in hue AND saturation</a:t>
            </a:r>
          </a:p>
          <a:p>
            <a:endParaRPr lang="en-US" sz="2000" dirty="0">
              <a:solidFill>
                <a:srgbClr val="C63D2E"/>
              </a:solidFill>
            </a:endParaRPr>
          </a:p>
          <a:p>
            <a:r>
              <a:rPr lang="en-US" sz="2000" dirty="0" smtClean="0">
                <a:solidFill>
                  <a:srgbClr val="C63D2E"/>
                </a:solidFill>
              </a:rPr>
              <a:t>Feel free to experiment! 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00" y="419185"/>
            <a:ext cx="7178151" cy="63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8" y="93811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4 </a:t>
            </a:r>
            <a:r>
              <a:rPr lang="mr-IN" dirty="0" smtClean="0"/>
              <a:t>–</a:t>
            </a:r>
            <a:r>
              <a:rPr lang="en-US" dirty="0" smtClean="0"/>
              <a:t> Layering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Add layers to express meaning</a:t>
            </a:r>
            <a:br>
              <a:rPr lang="en-US" sz="3100" dirty="0" smtClean="0">
                <a:solidFill>
                  <a:srgbClr val="292934"/>
                </a:solidFill>
              </a:rPr>
            </a:br>
            <a:r>
              <a:rPr lang="en-US" sz="2700" i="1" dirty="0">
                <a:solidFill>
                  <a:srgbClr val="C63D2E"/>
                </a:solidFill>
              </a:rPr>
              <a:t/>
            </a:r>
            <a:br>
              <a:rPr lang="en-US" sz="2700" i="1" dirty="0">
                <a:solidFill>
                  <a:srgbClr val="C63D2E"/>
                </a:solidFill>
              </a:rPr>
            </a:b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5088" y="6360267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15795" y="1090427"/>
            <a:ext cx="252820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63D2E"/>
                </a:solidFill>
              </a:rPr>
              <a:t>From V. </a:t>
            </a:r>
            <a:r>
              <a:rPr lang="en-US" sz="2400" dirty="0" err="1" smtClean="0">
                <a:solidFill>
                  <a:srgbClr val="C63D2E"/>
                </a:solidFill>
              </a:rPr>
              <a:t>Falconieri</a:t>
            </a:r>
            <a:r>
              <a:rPr lang="en-US" sz="2400" dirty="0" smtClean="0">
                <a:solidFill>
                  <a:srgbClr val="C63D2E"/>
                </a:solidFill>
              </a:rPr>
              <a:t> </a:t>
            </a:r>
            <a:r>
              <a:rPr lang="mr-IN" sz="2400" dirty="0" smtClean="0">
                <a:solidFill>
                  <a:srgbClr val="C63D2E"/>
                </a:solidFill>
              </a:rPr>
              <a:t>–</a:t>
            </a:r>
            <a:r>
              <a:rPr lang="en-US" sz="2400" dirty="0" smtClean="0">
                <a:solidFill>
                  <a:srgbClr val="C63D2E"/>
                </a:solidFill>
              </a:rPr>
              <a:t> biological illustrator</a:t>
            </a: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r>
              <a:rPr lang="en-US" sz="2400" dirty="0">
                <a:solidFill>
                  <a:srgbClr val="C63D2E"/>
                </a:solidFill>
                <a:hlinkClick r:id="rId2"/>
              </a:rPr>
              <a:t>http://</a:t>
            </a:r>
            <a:r>
              <a:rPr lang="en-US" sz="2400" dirty="0" err="1">
                <a:solidFill>
                  <a:srgbClr val="C63D2E"/>
                </a:solidFill>
                <a:hlinkClick r:id="rId2"/>
              </a:rPr>
              <a:t>falconierivisuals.com</a:t>
            </a:r>
            <a:r>
              <a:rPr lang="en-US" sz="2400" dirty="0" smtClean="0">
                <a:solidFill>
                  <a:srgbClr val="C63D2E"/>
                </a:solidFill>
                <a:hlinkClick r:id="rId2"/>
              </a:rPr>
              <a:t>/</a:t>
            </a:r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sz="2400" dirty="0">
              <a:solidFill>
                <a:srgbClr val="C63D2E"/>
              </a:solidFill>
            </a:endParaRPr>
          </a:p>
          <a:p>
            <a:endParaRPr lang="en-US" sz="2400" dirty="0" smtClean="0">
              <a:solidFill>
                <a:srgbClr val="C63D2E"/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3" y="1584363"/>
            <a:ext cx="6004555" cy="48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2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79" y="1329926"/>
            <a:ext cx="6761619" cy="50818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957" y="642219"/>
            <a:ext cx="8814721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Element 5 </a:t>
            </a:r>
            <a:r>
              <a:rPr lang="mr-IN" dirty="0" smtClean="0"/>
              <a:t>–</a:t>
            </a:r>
            <a:r>
              <a:rPr lang="en-US" dirty="0" smtClean="0"/>
              <a:t> Refine</a:t>
            </a:r>
            <a:br>
              <a:rPr lang="en-US" dirty="0" smtClean="0"/>
            </a:br>
            <a:r>
              <a:rPr lang="en-US" sz="3100" dirty="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dirty="0" smtClean="0">
                <a:solidFill>
                  <a:srgbClr val="292934"/>
                </a:solidFill>
              </a:rPr>
              <a:t>–</a:t>
            </a:r>
            <a:r>
              <a:rPr lang="en-US" sz="3100" dirty="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1791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65075" y="6325424"/>
            <a:ext cx="317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Based on Frankel and </a:t>
            </a:r>
            <a:r>
              <a:rPr lang="en-US" sz="1400" dirty="0" err="1" smtClean="0"/>
              <a:t>DePace</a:t>
            </a:r>
            <a:r>
              <a:rPr lang="en-US" sz="1400" dirty="0" smtClean="0"/>
              <a:t>, 2012.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63805" y="6550223"/>
            <a:ext cx="7580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Telling Visual Stories About Data, Congressional Budget Office, Fontaine, 2014.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06" y="1289028"/>
            <a:ext cx="7015588" cy="5134969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48957" y="642219"/>
            <a:ext cx="881472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Element 5 </a:t>
            </a:r>
            <a:r>
              <a:rPr lang="mr-IN" smtClean="0"/>
              <a:t>–</a:t>
            </a:r>
            <a:r>
              <a:rPr lang="en-US" smtClean="0"/>
              <a:t> Refine</a:t>
            </a:r>
            <a:br>
              <a:rPr lang="en-US" smtClean="0"/>
            </a:br>
            <a:r>
              <a:rPr lang="en-US" sz="3100" smtClean="0">
                <a:solidFill>
                  <a:srgbClr val="292934"/>
                </a:solidFill>
              </a:rPr>
              <a:t>Once you have a good figure </a:t>
            </a:r>
            <a:r>
              <a:rPr lang="mr-IN" sz="3100" smtClean="0">
                <a:solidFill>
                  <a:srgbClr val="292934"/>
                </a:solidFill>
              </a:rPr>
              <a:t>–</a:t>
            </a:r>
            <a:r>
              <a:rPr lang="en-US" sz="3100" smtClean="0">
                <a:solidFill>
                  <a:srgbClr val="292934"/>
                </a:solidFill>
              </a:rPr>
              <a:t> simplify to express meaning</a:t>
            </a:r>
            <a:endParaRPr lang="en-US" sz="2700" i="1" dirty="0">
              <a:solidFill>
                <a:srgbClr val="C63D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37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8708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we’ve learned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892"/>
            <a:ext cx="8686800" cy="5668107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starting a visualization for data consider what is the main point of my graphic and what is my audience? </a:t>
            </a:r>
          </a:p>
          <a:p>
            <a:pPr lvl="2"/>
            <a:r>
              <a:rPr lang="en-US" sz="2200" dirty="0" smtClean="0"/>
              <a:t>Is my graphic </a:t>
            </a:r>
            <a:r>
              <a:rPr lang="en-US" sz="2200" b="1" dirty="0" smtClean="0"/>
              <a:t>explanatory</a:t>
            </a:r>
            <a:r>
              <a:rPr lang="en-US" sz="2200" dirty="0" smtClean="0"/>
              <a:t> </a:t>
            </a:r>
            <a:r>
              <a:rPr lang="en-US" sz="2200" dirty="0"/>
              <a:t>or </a:t>
            </a:r>
            <a:r>
              <a:rPr lang="en-US" sz="2200" b="1" dirty="0" smtClean="0"/>
              <a:t>exploratory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How will it be </a:t>
            </a:r>
            <a:r>
              <a:rPr lang="en-US" sz="2200" b="1" dirty="0" smtClean="0"/>
              <a:t>used</a:t>
            </a:r>
            <a:r>
              <a:rPr lang="en-US" sz="2200" dirty="0" smtClean="0"/>
              <a:t>?</a:t>
            </a:r>
          </a:p>
          <a:p>
            <a:pPr lvl="2"/>
            <a:r>
              <a:rPr lang="en-US" sz="2200" dirty="0" smtClean="0"/>
              <a:t>What is the first thing you want your audience to see?</a:t>
            </a:r>
          </a:p>
          <a:p>
            <a:pPr marL="274320" lvl="1" indent="0">
              <a:buNone/>
            </a:pPr>
            <a:r>
              <a:rPr lang="en-US" sz="2800" dirty="0" smtClean="0">
                <a:solidFill>
                  <a:srgbClr val="C63D2E"/>
                </a:solidFill>
              </a:rPr>
              <a:t>When making a figure consider: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Composition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Abstraction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Coloring (make sure to consider colorblind palettes!)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Layering</a:t>
            </a:r>
          </a:p>
          <a:p>
            <a:pPr lvl="2"/>
            <a:r>
              <a:rPr lang="en-US" sz="2600" dirty="0" smtClean="0">
                <a:solidFill>
                  <a:srgbClr val="C63D2E"/>
                </a:solidFill>
              </a:rPr>
              <a:t>Refining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9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put what we’ve learned into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935" y="1402936"/>
            <a:ext cx="8922066" cy="520540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r>
              <a:rPr lang="en-US" sz="3400" dirty="0" smtClean="0"/>
              <a:t>Consider these as we watch the following video - </a:t>
            </a:r>
            <a:r>
              <a:rPr lang="en-US" dirty="0">
                <a:hlinkClick r:id="rId2"/>
              </a:rPr>
              <a:t>http://players.brightcove.net/679256133001/NkgrDczuol_default/index.html?videoId=</a:t>
            </a:r>
            <a:r>
              <a:rPr lang="en-US" dirty="0" smtClean="0">
                <a:hlinkClick r:id="rId2"/>
              </a:rPr>
              <a:t>5373954480001</a:t>
            </a:r>
            <a:endParaRPr lang="en-US" dirty="0" smtClean="0"/>
          </a:p>
          <a:p>
            <a:endParaRPr lang="en-US" dirty="0"/>
          </a:p>
          <a:p>
            <a:r>
              <a:rPr lang="en-US" sz="3400" dirty="0" smtClean="0"/>
              <a:t>This won the NSF Expert’s Choice award in 2017 for best video visualization. </a:t>
            </a:r>
          </a:p>
          <a:p>
            <a:endParaRPr lang="en-US" dirty="0"/>
          </a:p>
          <a:p>
            <a:r>
              <a:rPr lang="en-US" sz="3100" dirty="0" smtClean="0"/>
              <a:t>Think as we watch this how these use the elements to address their audience</a:t>
            </a:r>
          </a:p>
          <a:p>
            <a:pPr marL="0" indent="0">
              <a:buNone/>
            </a:pPr>
            <a:endParaRPr lang="en-US" sz="3100" dirty="0"/>
          </a:p>
          <a:p>
            <a:pPr lvl="1"/>
            <a:r>
              <a:rPr lang="en-US" sz="3600" dirty="0" smtClean="0"/>
              <a:t>Composition</a:t>
            </a:r>
          </a:p>
          <a:p>
            <a:pPr lvl="1"/>
            <a:r>
              <a:rPr lang="en-US" sz="3600" dirty="0" smtClean="0"/>
              <a:t>Abstraction</a:t>
            </a:r>
          </a:p>
          <a:p>
            <a:pPr lvl="1"/>
            <a:r>
              <a:rPr lang="en-US" sz="3600" dirty="0" smtClean="0"/>
              <a:t>Coloring</a:t>
            </a:r>
          </a:p>
          <a:p>
            <a:pPr lvl="1"/>
            <a:r>
              <a:rPr lang="en-US" sz="3600" dirty="0" smtClean="0"/>
              <a:t>Layering</a:t>
            </a:r>
          </a:p>
          <a:p>
            <a:pPr lvl="1"/>
            <a:r>
              <a:rPr lang="en-US" sz="3600" dirty="0" smtClean="0"/>
              <a:t>Refining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59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7669"/>
            <a:ext cx="9144000" cy="5086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6868"/>
            <a:ext cx="9144000" cy="51817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405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William </a:t>
            </a:r>
            <a:r>
              <a:rPr lang="en-US" dirty="0" err="1" smtClean="0"/>
              <a:t>Playfair’s</a:t>
            </a:r>
            <a:r>
              <a:rPr lang="en-US" dirty="0" smtClean="0"/>
              <a:t> Charts </a:t>
            </a:r>
            <a:r>
              <a:rPr lang="mr-IN" dirty="0" smtClean="0"/>
              <a:t>–</a:t>
            </a:r>
            <a:r>
              <a:rPr lang="en-US" dirty="0" smtClean="0"/>
              <a:t> 1786</a:t>
            </a:r>
            <a:br>
              <a:rPr lang="en-US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Sidenote</a:t>
            </a:r>
            <a:r>
              <a:rPr lang="en-US" sz="1600" dirty="0" smtClean="0"/>
              <a:t> -  </a:t>
            </a:r>
            <a:r>
              <a:rPr lang="en-US" sz="1600" dirty="0" smtClean="0">
                <a:hlinkClick r:id="rId2"/>
              </a:rPr>
              <a:t>2017 total </a:t>
            </a:r>
            <a:r>
              <a:rPr lang="en-US" sz="1600" dirty="0" smtClean="0"/>
              <a:t>was ~56 billion exported to UK from US, and ~ 53 billion imported from US to UK.  </a:t>
            </a:r>
            <a:endParaRPr lang="en-US" sz="13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4738"/>
            <a:ext cx="9144000" cy="51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4400"/>
            <a:ext cx="9144000" cy="5028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475" y="6221857"/>
            <a:ext cx="636982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Network Earth, Mauro </a:t>
            </a:r>
            <a:r>
              <a:rPr lang="en-US" sz="1600" dirty="0"/>
              <a:t>Martino, </a:t>
            </a:r>
            <a:r>
              <a:rPr lang="en-US" sz="1600" dirty="0" err="1"/>
              <a:t>Jianxi</a:t>
            </a:r>
            <a:r>
              <a:rPr lang="en-US" sz="1600" dirty="0"/>
              <a:t> </a:t>
            </a:r>
            <a:r>
              <a:rPr lang="en-US" sz="1600" dirty="0" err="1"/>
              <a:t>Gao</a:t>
            </a:r>
            <a:r>
              <a:rPr lang="en-US" sz="1600" dirty="0"/>
              <a:t>, Baruch </a:t>
            </a:r>
            <a:r>
              <a:rPr lang="en-US" sz="1600" dirty="0" err="1"/>
              <a:t>Barzel</a:t>
            </a:r>
            <a:r>
              <a:rPr lang="en-US" sz="1600" dirty="0" smtClean="0"/>
              <a:t>, Albert</a:t>
            </a:r>
            <a:r>
              <a:rPr lang="en-US" sz="1600" dirty="0"/>
              <a:t>-</a:t>
            </a:r>
            <a:r>
              <a:rPr lang="en-US" sz="1600" dirty="0" err="1"/>
              <a:t>László</a:t>
            </a:r>
            <a:r>
              <a:rPr lang="en-US" sz="1600" dirty="0"/>
              <a:t> </a:t>
            </a:r>
            <a:r>
              <a:rPr lang="en-US" sz="1600" dirty="0" err="1"/>
              <a:t>Barabási</a:t>
            </a:r>
            <a:r>
              <a:rPr lang="en-US" sz="1600" dirty="0"/>
              <a:t>. Narration: </a:t>
            </a:r>
            <a:r>
              <a:rPr lang="en-US" sz="1600" dirty="0" err="1"/>
              <a:t>Shamini</a:t>
            </a:r>
            <a:r>
              <a:rPr lang="en-US" sz="1600" dirty="0"/>
              <a:t> </a:t>
            </a:r>
            <a:r>
              <a:rPr lang="en-US" sz="1600" dirty="0" err="1"/>
              <a:t>Bundell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7357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26" y="308708"/>
            <a:ext cx="9008374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On Thursday! Python 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267"/>
            <a:ext cx="8229600" cy="54648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We will be using the basics plotting / visualization package called </a:t>
            </a:r>
            <a:r>
              <a:rPr lang="en-US" dirty="0" smtClean="0">
                <a:hlinkClick r:id="rId2"/>
              </a:rPr>
              <a:t>matplotlib</a:t>
            </a:r>
            <a:r>
              <a:rPr lang="en-US" dirty="0"/>
              <a:t> </a:t>
            </a:r>
            <a:r>
              <a:rPr lang="en-US" dirty="0" smtClean="0"/>
              <a:t>(the documentation is </a:t>
            </a:r>
            <a:r>
              <a:rPr lang="en-US" i="1" u="sng" dirty="0" smtClean="0"/>
              <a:t>amazing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This is commonly used in Python as: </a:t>
            </a:r>
          </a:p>
          <a:p>
            <a:pPr lvl="1"/>
            <a:r>
              <a:rPr lang="en-US" dirty="0" smtClean="0"/>
              <a:t>import </a:t>
            </a:r>
            <a:r>
              <a:rPr lang="en-US" dirty="0" err="1" smtClean="0"/>
              <a:t>matplotlib.pyplot</a:t>
            </a:r>
            <a:r>
              <a:rPr lang="en-US" dirty="0" smtClean="0"/>
              <a:t> as </a:t>
            </a:r>
            <a:r>
              <a:rPr lang="en-US" dirty="0" err="1" smtClean="0"/>
              <a:t>plt</a:t>
            </a: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This is not the </a:t>
            </a:r>
            <a:r>
              <a:rPr lang="en-US" i="1" dirty="0" smtClean="0"/>
              <a:t>ONLY</a:t>
            </a:r>
            <a:r>
              <a:rPr lang="en-US" dirty="0" smtClean="0"/>
              <a:t> plotting package </a:t>
            </a:r>
            <a:r>
              <a:rPr lang="mr-IN" dirty="0" smtClean="0"/>
              <a:t>–</a:t>
            </a:r>
            <a:r>
              <a:rPr lang="en-US" dirty="0" smtClean="0"/>
              <a:t> the other popular one for data science and stats is </a:t>
            </a:r>
            <a:r>
              <a:rPr lang="en-US" dirty="0" err="1" smtClean="0">
                <a:hlinkClick r:id="rId3"/>
              </a:rPr>
              <a:t>seaborn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 following session we will see a </a:t>
            </a:r>
            <a:r>
              <a:rPr lang="en-US" i="1" dirty="0" smtClean="0"/>
              <a:t>brief</a:t>
            </a:r>
            <a:r>
              <a:rPr lang="en-US" dirty="0" smtClean="0"/>
              <a:t> teaser of what matplotlib can do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 err="1" smtClean="0"/>
              <a:t>Jupyter</a:t>
            </a:r>
            <a:r>
              <a:rPr lang="en-US" dirty="0" smtClean="0"/>
              <a:t> notebook includes hyperlinks to resources and other information as you get started (will be posted on ICOS)</a:t>
            </a:r>
          </a:p>
          <a:p>
            <a:endParaRPr lang="en-US" dirty="0"/>
          </a:p>
          <a:p>
            <a:r>
              <a:rPr lang="en-US" dirty="0" smtClean="0"/>
              <a:t>Also feel free to check out the </a:t>
            </a:r>
            <a:r>
              <a:rPr lang="en-US" dirty="0" smtClean="0">
                <a:hlinkClick r:id="rId4"/>
              </a:rPr>
              <a:t>Github here</a:t>
            </a:r>
            <a:endParaRPr lang="en-US" dirty="0"/>
          </a:p>
          <a:p>
            <a:pPr lvl="1"/>
            <a:r>
              <a:rPr lang="en-US" dirty="0" smtClean="0"/>
              <a:t> this is lab section of a new class in Climate and Space (4 credits for </a:t>
            </a:r>
            <a:r>
              <a:rPr lang="en-US" dirty="0" err="1" smtClean="0"/>
              <a:t>ugrad</a:t>
            </a:r>
            <a:r>
              <a:rPr lang="en-US" dirty="0" smtClean="0"/>
              <a:t> and grad) that teaches data visualization and statistics </a:t>
            </a:r>
            <a:r>
              <a:rPr lang="mr-IN" dirty="0" smtClean="0"/>
              <a:t>–</a:t>
            </a:r>
            <a:r>
              <a:rPr lang="en-US" dirty="0" smtClean="0"/>
              <a:t> novices are </a:t>
            </a:r>
            <a:r>
              <a:rPr lang="en-US" i="1" dirty="0" smtClean="0"/>
              <a:t>welcome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36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85" y="111701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Florence Nightingale’s Report - ~1858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85" y="914379"/>
            <a:ext cx="8798769" cy="5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0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Minard</a:t>
            </a:r>
            <a:r>
              <a:rPr lang="en-US" dirty="0" smtClean="0"/>
              <a:t> Map” - 1869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444"/>
            <a:ext cx="914400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4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5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6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8708"/>
            <a:ext cx="9144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did these all have in common?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43312"/>
            <a:ext cx="8229600" cy="531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Why do you think they were made?</a:t>
            </a:r>
          </a:p>
          <a:p>
            <a:pPr lvl="1"/>
            <a:r>
              <a:rPr lang="en-US" dirty="0" smtClean="0"/>
              <a:t>The main point of these data graphics were to convince someone (mostly a government) of certain ideas or realities to push forward public policy</a:t>
            </a:r>
          </a:p>
          <a:p>
            <a:pPr lvl="1"/>
            <a:endParaRPr lang="en-US" dirty="0"/>
          </a:p>
          <a:p>
            <a:r>
              <a:rPr lang="en-US" dirty="0" smtClean="0"/>
              <a:t>Their choice of presentation of the data is therefore made to </a:t>
            </a:r>
            <a:r>
              <a:rPr lang="en-US" b="1" u="sng" dirty="0" smtClean="0"/>
              <a:t>create conversation</a:t>
            </a:r>
            <a:r>
              <a:rPr lang="en-US" b="1" dirty="0" smtClean="0"/>
              <a:t> </a:t>
            </a:r>
            <a:r>
              <a:rPr lang="en-US" dirty="0" smtClean="0"/>
              <a:t>around a certain topic or point -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5038604"/>
            <a:ext cx="807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63D2E"/>
                </a:solidFill>
              </a:rPr>
              <a:t>How can we implement “good design” as we make our own visualizations and </a:t>
            </a:r>
            <a:r>
              <a:rPr lang="en-US" sz="2800" dirty="0" err="1">
                <a:solidFill>
                  <a:srgbClr val="C63D2E"/>
                </a:solidFill>
              </a:rPr>
              <a:t>infographics</a:t>
            </a:r>
            <a:r>
              <a:rPr lang="en-US" sz="2800" dirty="0">
                <a:solidFill>
                  <a:srgbClr val="C63D2E"/>
                </a:solidFill>
              </a:rPr>
              <a:t> for research?</a:t>
            </a:r>
          </a:p>
        </p:txBody>
      </p:sp>
    </p:spTree>
    <p:extLst>
      <p:ext uri="{BB962C8B-B14F-4D97-AF65-F5344CB8AC3E}">
        <p14:creationId xmlns:p14="http://schemas.microsoft.com/office/powerpoint/2010/main" val="38839613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3035</TotalTime>
  <Words>2042</Words>
  <Application>Microsoft Macintosh PowerPoint</Application>
  <PresentationFormat>On-screen Show (4:3)</PresentationFormat>
  <Paragraphs>289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Clarity</vt:lpstr>
      <vt:lpstr>ICOS Big Data Camp visualization Basics</vt:lpstr>
      <vt:lpstr>Visualization of Information - </vt:lpstr>
      <vt:lpstr>The beginning of a more familiar statistical data visualization </vt:lpstr>
      <vt:lpstr>William Playfair’s Charts – 1786   Sidenote -  2017 total was ~56 billion exported to UK from US, and ~ 53 billion imported from US to UK.  </vt:lpstr>
      <vt:lpstr>Florence Nightingale’s Report - ~1858</vt:lpstr>
      <vt:lpstr>The “Minard Map” - 1869</vt:lpstr>
      <vt:lpstr>What did these all have in common? </vt:lpstr>
      <vt:lpstr>What did these all have in common? </vt:lpstr>
      <vt:lpstr>What did these all have in common?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What constitutes a “good visualization”? </vt:lpstr>
      <vt:lpstr>First Step Making a Visualization – Ask Yourself:</vt:lpstr>
      <vt:lpstr>First Step Making a Visualization – Ask Yourself:</vt:lpstr>
      <vt:lpstr>First Step Making a Visualization – Ask Yourself:</vt:lpstr>
      <vt:lpstr>Example of accentuating communication </vt:lpstr>
      <vt:lpstr>Example of accentuating communication </vt:lpstr>
      <vt:lpstr>Once you have an idea of what you want to present and to whom…</vt:lpstr>
      <vt:lpstr>Element 1 – Composition – how your figure “flows” What relationships are you highlighting?</vt:lpstr>
      <vt:lpstr>Element 1 – Composition – how your figure “flows” What relationships are you highlighting?</vt:lpstr>
      <vt:lpstr>Element 2 – Abstract  What type of abstraction is supposed to represent your data? Define and representation.</vt:lpstr>
      <vt:lpstr>Element 2 – Abstract You can get rather creative here – for example –   This chart is creating a new style of abstraction to communicate “brain drain” between 16 countries</vt:lpstr>
      <vt:lpstr>Element 3 – Color Use color to highlight, to show relationships, to indicate values “colors are the mother tongue of the subconscious” – Carl Jung  </vt:lpstr>
      <vt:lpstr>Element 3 – Color Some guidelines of color in design </vt:lpstr>
      <vt:lpstr>Element 3 – Color Some guidelines of color in design </vt:lpstr>
      <vt:lpstr>Element 3 – Color Some guidelines  of color in design </vt:lpstr>
      <vt:lpstr>Element 3 – Color Some guidelines  of color in design </vt:lpstr>
      <vt:lpstr>Element 3 – Color Some guidelines  of color in design </vt:lpstr>
      <vt:lpstr>Element  Color Some guidelines of color in design  </vt:lpstr>
      <vt:lpstr>Element 4 – Layering Add layers to express meaning  </vt:lpstr>
      <vt:lpstr>Element 5 – Refine Once you have a good figure – simplify to express meaning</vt:lpstr>
      <vt:lpstr>PowerPoint Presentation</vt:lpstr>
      <vt:lpstr>What we’ve learned</vt:lpstr>
      <vt:lpstr>Let’s put what we’ve learned into practice </vt:lpstr>
      <vt:lpstr>PowerPoint Presentation</vt:lpstr>
      <vt:lpstr>PowerPoint Presentation</vt:lpstr>
      <vt:lpstr>PowerPoint Presentation</vt:lpstr>
      <vt:lpstr>On Thursday! Python -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/ SPACE 405 – 002  Data analysis and visualization for geoscientists</dc:title>
  <dc:creator>Abby</dc:creator>
  <cp:lastModifiedBy>Abby</cp:lastModifiedBy>
  <cp:revision>68</cp:revision>
  <dcterms:created xsi:type="dcterms:W3CDTF">2018-03-20T00:37:42Z</dcterms:created>
  <dcterms:modified xsi:type="dcterms:W3CDTF">2018-05-16T02:11:03Z</dcterms:modified>
</cp:coreProperties>
</file>